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[Superstore_data.xlsx]Q5!PivotTable14</c:name>
    <c:fmtId val="7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'Q5'!$B$1</c:f>
              <c:strCache>
                <c:ptCount val="1"/>
                <c:pt idx="0">
                  <c:v>Sum of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'Q5'!$A$2:$A$5</c:f>
              <c:strCache>
                <c:ptCount val="4"/>
                <c:pt idx="0">
                  <c:v>West</c:v>
                </c:pt>
                <c:pt idx="1">
                  <c:v>East</c:v>
                </c:pt>
                <c:pt idx="2">
                  <c:v>Central</c:v>
                </c:pt>
                <c:pt idx="3">
                  <c:v>South</c:v>
                </c:pt>
              </c:strCache>
            </c:strRef>
          </c:cat>
          <c:val>
            <c:numRef>
              <c:f>'Q5'!$B$2:$B$5</c:f>
              <c:numCache>
                <c:formatCode>0.0,"k"</c:formatCode>
                <c:ptCount val="4"/>
                <c:pt idx="0">
                  <c:v>725457.82450000057</c:v>
                </c:pt>
                <c:pt idx="1">
                  <c:v>678781.2399999979</c:v>
                </c:pt>
                <c:pt idx="2">
                  <c:v>501239.89080000052</c:v>
                </c:pt>
                <c:pt idx="3">
                  <c:v>391721.90500000032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07-4341-8800-8DF425F38690}"/>
            </c:ext>
          </c:extLst>
        </c:ser>
        <c:ser>
          <c:idx val="1"/>
          <c:order val="1"/>
          <c:tx>
            <c:strRef>
              <c:f>'Q5'!$C$1</c:f>
              <c:strCache>
                <c:ptCount val="1"/>
                <c:pt idx="0">
                  <c:v>Sum of Profit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'Q5'!$A$2:$A$5</c:f>
              <c:strCache>
                <c:ptCount val="4"/>
                <c:pt idx="0">
                  <c:v>West</c:v>
                </c:pt>
                <c:pt idx="1">
                  <c:v>East</c:v>
                </c:pt>
                <c:pt idx="2">
                  <c:v>Central</c:v>
                </c:pt>
                <c:pt idx="3">
                  <c:v>South</c:v>
                </c:pt>
              </c:strCache>
            </c:strRef>
          </c:cat>
          <c:val>
            <c:numRef>
              <c:f>'Q5'!$C$2:$C$5</c:f>
              <c:numCache>
                <c:formatCode>0.0,"k"</c:formatCode>
                <c:ptCount val="4"/>
                <c:pt idx="0">
                  <c:v>108418.44890000013</c:v>
                </c:pt>
                <c:pt idx="1">
                  <c:v>91522.780000000261</c:v>
                </c:pt>
                <c:pt idx="2">
                  <c:v>39706.362499999967</c:v>
                </c:pt>
                <c:pt idx="3">
                  <c:v>46749.430300000058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07-4341-8800-8DF425F38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7065599"/>
        <c:axId val="937066079"/>
      </c:barChart>
      <c:catAx>
        <c:axId val="937065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7066079"/>
        <c:crosses val="autoZero"/>
        <c:auto val="1"/>
        <c:lblAlgn val="ctr"/>
        <c:lblOffset val="100"/>
        <c:noMultiLvlLbl val="0"/>
      </c:catAx>
      <c:valAx>
        <c:axId val="937066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,&quot;k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7065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88A6-487D-4292-AD3E-CBB858B1EA8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697D-86EA-458F-8E27-564E647F778B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lSlideMaster.Title SlideFooter" descr="Classification: Confidential Contains PII: No">
            <a:extLst>
              <a:ext uri="{FF2B5EF4-FFF2-40B4-BE49-F238E27FC236}">
                <a16:creationId xmlns:a16="http://schemas.microsoft.com/office/drawing/2014/main" id="{6604436A-07AD-AE58-6755-66F510E23052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2484343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88A6-487D-4292-AD3E-CBB858B1EA8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697D-86EA-458F-8E27-564E647F778B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lSlideMaster.Panoramic Picture with CaptionFooter" descr="Classification: Confidential Contains PII: No">
            <a:extLst>
              <a:ext uri="{FF2B5EF4-FFF2-40B4-BE49-F238E27FC236}">
                <a16:creationId xmlns:a16="http://schemas.microsoft.com/office/drawing/2014/main" id="{F0523340-C197-0BA9-6D82-6BB8AE06A10C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0515245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88A6-487D-4292-AD3E-CBB858B1EA8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697D-86EA-458F-8E27-564E647F778B}" type="slidenum">
              <a:rPr lang="en-IN" smtClean="0"/>
              <a:t>‹#›</a:t>
            </a:fld>
            <a:endParaRPr lang="en-IN"/>
          </a:p>
        </p:txBody>
      </p:sp>
      <p:sp>
        <p:nvSpPr>
          <p:cNvPr id="3" name="flSlideMaster.Title and CaptionFooter" descr="Classification: Confidential Contains PII: No">
            <a:extLst>
              <a:ext uri="{FF2B5EF4-FFF2-40B4-BE49-F238E27FC236}">
                <a16:creationId xmlns:a16="http://schemas.microsoft.com/office/drawing/2014/main" id="{3D5BB8D6-5F4F-7DFD-2027-069AF724B995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0496234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88A6-487D-4292-AD3E-CBB858B1EA8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697D-86EA-458F-8E27-564E647F778B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3" name="flSlideMaster.Quote with CaptionFooter" descr="Classification: Confidential Contains PII: No">
            <a:extLst>
              <a:ext uri="{FF2B5EF4-FFF2-40B4-BE49-F238E27FC236}">
                <a16:creationId xmlns:a16="http://schemas.microsoft.com/office/drawing/2014/main" id="{88E641AF-2800-7749-6EB7-5D157A980FAD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600963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88A6-487D-4292-AD3E-CBB858B1EA8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697D-86EA-458F-8E27-564E647F778B}" type="slidenum">
              <a:rPr lang="en-IN" smtClean="0"/>
              <a:t>‹#›</a:t>
            </a:fld>
            <a:endParaRPr lang="en-IN"/>
          </a:p>
        </p:txBody>
      </p:sp>
      <p:sp>
        <p:nvSpPr>
          <p:cNvPr id="3" name="flSlideMaster.Name CardFooter" descr="Classification: Confidential Contains PII: No">
            <a:extLst>
              <a:ext uri="{FF2B5EF4-FFF2-40B4-BE49-F238E27FC236}">
                <a16:creationId xmlns:a16="http://schemas.microsoft.com/office/drawing/2014/main" id="{07318C0C-C9A4-B681-6B4D-FA565386615C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6648882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88A6-487D-4292-AD3E-CBB858B1EA8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697D-86EA-458F-8E27-564E647F778B}" type="slidenum">
              <a:rPr lang="en-IN" smtClean="0"/>
              <a:t>‹#›</a:t>
            </a:fld>
            <a:endParaRPr lang="en-IN"/>
          </a:p>
        </p:txBody>
      </p:sp>
      <p:sp>
        <p:nvSpPr>
          <p:cNvPr id="2" name="flSlideMaster.3 ColumnFooter" descr="Classification: Confidential Contains PII: No">
            <a:extLst>
              <a:ext uri="{FF2B5EF4-FFF2-40B4-BE49-F238E27FC236}">
                <a16:creationId xmlns:a16="http://schemas.microsoft.com/office/drawing/2014/main" id="{EA943661-1643-CDD9-7E39-4D521D8CC135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65027066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88A6-487D-4292-AD3E-CBB858B1EA8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697D-86EA-458F-8E27-564E647F778B}" type="slidenum">
              <a:rPr lang="en-IN" smtClean="0"/>
              <a:t>‹#›</a:t>
            </a:fld>
            <a:endParaRPr lang="en-IN"/>
          </a:p>
        </p:txBody>
      </p:sp>
      <p:sp>
        <p:nvSpPr>
          <p:cNvPr id="2" name="flSlideMaster.3 Picture ColumnFooter" descr="Classification: Confidential Contains PII: No">
            <a:extLst>
              <a:ext uri="{FF2B5EF4-FFF2-40B4-BE49-F238E27FC236}">
                <a16:creationId xmlns:a16="http://schemas.microsoft.com/office/drawing/2014/main" id="{6C81BF09-6DCE-2B94-E2F0-0CA6A29A88B1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435452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88A6-487D-4292-AD3E-CBB858B1EA8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697D-86EA-458F-8E27-564E647F778B}" type="slidenum">
              <a:rPr lang="en-IN" smtClean="0"/>
              <a:t>‹#›</a:t>
            </a:fld>
            <a:endParaRPr lang="en-IN"/>
          </a:p>
        </p:txBody>
      </p:sp>
      <p:sp>
        <p:nvSpPr>
          <p:cNvPr id="3" name="flSlideMaster.Title and Vertical TextFooter" descr="Classification: Confidential Contains PII: No">
            <a:extLst>
              <a:ext uri="{FF2B5EF4-FFF2-40B4-BE49-F238E27FC236}">
                <a16:creationId xmlns:a16="http://schemas.microsoft.com/office/drawing/2014/main" id="{DD805CDB-E0D9-7AB7-6A6E-BE21B4CE556C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5376277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88A6-487D-4292-AD3E-CBB858B1EA8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697D-86EA-458F-8E27-564E647F778B}" type="slidenum">
              <a:rPr lang="en-IN" smtClean="0"/>
              <a:t>‹#›</a:t>
            </a:fld>
            <a:endParaRPr lang="en-IN"/>
          </a:p>
        </p:txBody>
      </p:sp>
      <p:sp>
        <p:nvSpPr>
          <p:cNvPr id="3" name="flSlideMaster.Vertical Title and TextFooter" descr="Classification: Confidential Contains PII: No">
            <a:extLst>
              <a:ext uri="{FF2B5EF4-FFF2-40B4-BE49-F238E27FC236}">
                <a16:creationId xmlns:a16="http://schemas.microsoft.com/office/drawing/2014/main" id="{6FE3A047-243A-FC52-03C8-C8DF002B5289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83630770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88A6-487D-4292-AD3E-CBB858B1EA8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697D-86EA-458F-8E27-564E647F778B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lSlideMaster.Title and ContentFooter" descr="Classification: Confidential Contains PII: No">
            <a:extLst>
              <a:ext uri="{FF2B5EF4-FFF2-40B4-BE49-F238E27FC236}">
                <a16:creationId xmlns:a16="http://schemas.microsoft.com/office/drawing/2014/main" id="{62A487EC-B3E3-6A63-119F-800B5A7267F2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18974253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88A6-487D-4292-AD3E-CBB858B1EA8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697D-86EA-458F-8E27-564E647F778B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lSlideMaster.Section HeaderFooter" descr="Classification: Confidential Contains PII: No">
            <a:extLst>
              <a:ext uri="{FF2B5EF4-FFF2-40B4-BE49-F238E27FC236}">
                <a16:creationId xmlns:a16="http://schemas.microsoft.com/office/drawing/2014/main" id="{C7FCBEB8-3E1A-B0C1-4CD3-5225B8BB27BD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52131467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88A6-487D-4292-AD3E-CBB858B1EA8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697D-86EA-458F-8E27-564E647F778B}" type="slidenum">
              <a:rPr lang="en-IN" smtClean="0"/>
              <a:t>‹#›</a:t>
            </a:fld>
            <a:endParaRPr lang="en-IN"/>
          </a:p>
        </p:txBody>
      </p:sp>
      <p:sp>
        <p:nvSpPr>
          <p:cNvPr id="2" name="flSlideMaster.Two ContentFooter" descr="Classification: Confidential Contains PII: No">
            <a:extLst>
              <a:ext uri="{FF2B5EF4-FFF2-40B4-BE49-F238E27FC236}">
                <a16:creationId xmlns:a16="http://schemas.microsoft.com/office/drawing/2014/main" id="{D9C7C526-B1D9-7B57-C645-61B549876546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0606908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88A6-487D-4292-AD3E-CBB858B1EA8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697D-86EA-458F-8E27-564E647F778B}" type="slidenum">
              <a:rPr lang="en-IN" smtClean="0"/>
              <a:t>‹#›</a:t>
            </a:fld>
            <a:endParaRPr lang="en-IN"/>
          </a:p>
        </p:txBody>
      </p:sp>
      <p:sp>
        <p:nvSpPr>
          <p:cNvPr id="2" name="flSlideMaster.ComparisonFooter" descr="Classification: Confidential Contains PII: No">
            <a:extLst>
              <a:ext uri="{FF2B5EF4-FFF2-40B4-BE49-F238E27FC236}">
                <a16:creationId xmlns:a16="http://schemas.microsoft.com/office/drawing/2014/main" id="{0ACE8BA7-5E0E-789F-FD2C-B1B421C14F11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392254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88A6-487D-4292-AD3E-CBB858B1EA8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697D-86EA-458F-8E27-564E647F778B}" type="slidenum">
              <a:rPr lang="en-IN" smtClean="0"/>
              <a:t>‹#›</a:t>
            </a:fld>
            <a:endParaRPr lang="en-IN"/>
          </a:p>
        </p:txBody>
      </p:sp>
      <p:sp>
        <p:nvSpPr>
          <p:cNvPr id="6" name="flSlideMaster.Title OnlyFooter" descr="Classification: Confidential Contains PII: No">
            <a:extLst>
              <a:ext uri="{FF2B5EF4-FFF2-40B4-BE49-F238E27FC236}">
                <a16:creationId xmlns:a16="http://schemas.microsoft.com/office/drawing/2014/main" id="{EE5EE246-9294-57CD-C5CD-71AE57625A09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6161977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88A6-487D-4292-AD3E-CBB858B1EA8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697D-86EA-458F-8E27-564E647F778B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lSlideMaster.BlankFooter" descr="Classification: Confidential Contains PII: No">
            <a:extLst>
              <a:ext uri="{FF2B5EF4-FFF2-40B4-BE49-F238E27FC236}">
                <a16:creationId xmlns:a16="http://schemas.microsoft.com/office/drawing/2014/main" id="{6291D0E0-88CE-937A-A3A0-089C8D9FA5EA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36675960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88A6-487D-4292-AD3E-CBB858B1EA8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697D-86EA-458F-8E27-564E647F778B}" type="slidenum">
              <a:rPr lang="en-IN" smtClean="0"/>
              <a:t>‹#›</a:t>
            </a:fld>
            <a:endParaRPr lang="en-IN"/>
          </a:p>
        </p:txBody>
      </p:sp>
      <p:sp>
        <p:nvSpPr>
          <p:cNvPr id="3" name="flSlideMaster.Content with CaptionFooter" descr="Classification: Confidential Contains PII: No">
            <a:extLst>
              <a:ext uri="{FF2B5EF4-FFF2-40B4-BE49-F238E27FC236}">
                <a16:creationId xmlns:a16="http://schemas.microsoft.com/office/drawing/2014/main" id="{B32D39CE-0C5A-871A-8622-C513C1F34192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437444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88A6-487D-4292-AD3E-CBB858B1EA8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697D-86EA-458F-8E27-564E647F778B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lSlideMaster.Picture with CaptionFooter" descr="Classification: Confidential Contains PII: No">
            <a:extLst>
              <a:ext uri="{FF2B5EF4-FFF2-40B4-BE49-F238E27FC236}">
                <a16:creationId xmlns:a16="http://schemas.microsoft.com/office/drawing/2014/main" id="{032EB6BD-F1EC-8EB4-DB3A-59461B42B9E5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95408272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A9A88A6-487D-4292-AD3E-CBB858B1EA8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D47697D-86EA-458F-8E27-564E647F77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92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5DE4F-5B10-3998-0D82-272E02A04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229359"/>
            <a:ext cx="8689976" cy="1371599"/>
          </a:xfrm>
        </p:spPr>
        <p:txBody>
          <a:bodyPr>
            <a:normAutofit fontScale="90000"/>
          </a:bodyPr>
          <a:lstStyle/>
          <a:p>
            <a:r>
              <a:rPr lang="en-IN" sz="66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Excel Final Re-Assessment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48179-0B86-414F-99BD-F7BE700EA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058160"/>
            <a:ext cx="8689976" cy="2199639"/>
          </a:xfrm>
        </p:spPr>
        <p:txBody>
          <a:bodyPr>
            <a:normAutofit/>
          </a:bodyPr>
          <a:lstStyle/>
          <a:p>
            <a:r>
              <a:rPr lang="en-IN" sz="3600" dirty="0"/>
              <a:t>DENISHA PRIYA G</a:t>
            </a:r>
          </a:p>
          <a:p>
            <a:r>
              <a:rPr lang="en-IN" sz="3600" dirty="0"/>
              <a:t>4274</a:t>
            </a:r>
          </a:p>
        </p:txBody>
      </p:sp>
    </p:spTree>
    <p:extLst>
      <p:ext uri="{BB962C8B-B14F-4D97-AF65-F5344CB8AC3E}">
        <p14:creationId xmlns:p14="http://schemas.microsoft.com/office/powerpoint/2010/main" val="297263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CCCBB-0823-EF60-F727-94EED7B00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75" y="68185"/>
            <a:ext cx="10364451" cy="532950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DashBoard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8DE6AB-8D6E-F635-70C2-7A29837F6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47" y="741680"/>
            <a:ext cx="11480105" cy="61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1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AD2F1-2C71-92A6-6274-B36B00C11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5D76-BC9A-C04F-8FA7-3D62346C2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615" y="130837"/>
            <a:ext cx="3536305" cy="814043"/>
          </a:xfrm>
        </p:spPr>
        <p:txBody>
          <a:bodyPr>
            <a:normAutofit/>
          </a:bodyPr>
          <a:lstStyle/>
          <a:p>
            <a:r>
              <a:rPr lang="en-IN" sz="40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Dash Board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899247-6C0B-A0B0-C90E-28828F417E1A}"/>
              </a:ext>
            </a:extLst>
          </p:cNvPr>
          <p:cNvSpPr/>
          <p:nvPr/>
        </p:nvSpPr>
        <p:spPr>
          <a:xfrm>
            <a:off x="7914640" y="1239520"/>
            <a:ext cx="3058786" cy="2072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049A43-0C61-A724-F557-EADE9F4B5B62}"/>
              </a:ext>
            </a:extLst>
          </p:cNvPr>
          <p:cNvSpPr/>
          <p:nvPr/>
        </p:nvSpPr>
        <p:spPr>
          <a:xfrm>
            <a:off x="2560320" y="1055396"/>
            <a:ext cx="7406640" cy="346580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Inference:</a:t>
            </a:r>
          </a:p>
          <a:p>
            <a:r>
              <a:rPr lang="en-IN" dirty="0"/>
              <a:t>we have region wise number of customer higher in west region and low in south region .</a:t>
            </a:r>
          </a:p>
          <a:p>
            <a:r>
              <a:rPr lang="en-IN" dirty="0"/>
              <a:t>We could find a </a:t>
            </a:r>
            <a:r>
              <a:rPr lang="en-IN" dirty="0" err="1"/>
              <a:t>greate</a:t>
            </a:r>
            <a:r>
              <a:rPr lang="en-IN" dirty="0"/>
              <a:t> increase in profit in the holiday session – November to December .</a:t>
            </a:r>
          </a:p>
          <a:p>
            <a:r>
              <a:rPr lang="en-IN" dirty="0"/>
              <a:t>And profit is more in technology comparing to the other category.</a:t>
            </a:r>
          </a:p>
          <a:p>
            <a:r>
              <a:rPr lang="en-IN" dirty="0"/>
              <a:t>Number of orders in region , category wise.</a:t>
            </a:r>
          </a:p>
          <a:p>
            <a:endParaRPr lang="en-IN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501BAC-41C3-51DF-C7AB-0ACD6BE474B8}"/>
              </a:ext>
            </a:extLst>
          </p:cNvPr>
          <p:cNvSpPr/>
          <p:nvPr/>
        </p:nvSpPr>
        <p:spPr>
          <a:xfrm>
            <a:off x="3931920" y="4766283"/>
            <a:ext cx="3657600" cy="18796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FORMULA:</a:t>
            </a:r>
          </a:p>
          <a:p>
            <a:r>
              <a:rPr lang="en-IN" dirty="0"/>
              <a:t>Pivot table , slicer, </a:t>
            </a:r>
            <a:r>
              <a:rPr lang="en-IN" dirty="0" err="1"/>
              <a:t>kpi</a:t>
            </a:r>
            <a:r>
              <a:rPr lang="en-IN" dirty="0"/>
              <a:t>, charts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3291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35DB3-FE0B-F771-1117-40E82FAB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615" y="130837"/>
            <a:ext cx="3536305" cy="814043"/>
          </a:xfrm>
        </p:spPr>
        <p:txBody>
          <a:bodyPr>
            <a:normAutofit/>
          </a:bodyPr>
          <a:lstStyle/>
          <a:p>
            <a:r>
              <a:rPr lang="en-IN" sz="40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Question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358DA-7729-9DF5-466F-ACE3FA100531}"/>
              </a:ext>
            </a:extLst>
          </p:cNvPr>
          <p:cNvSpPr/>
          <p:nvPr/>
        </p:nvSpPr>
        <p:spPr>
          <a:xfrm>
            <a:off x="7914640" y="1239520"/>
            <a:ext cx="3058786" cy="2072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3F5BD3-8DEF-EA9D-F0BD-290AFF798BFD}"/>
              </a:ext>
            </a:extLst>
          </p:cNvPr>
          <p:cNvSpPr/>
          <p:nvPr/>
        </p:nvSpPr>
        <p:spPr>
          <a:xfrm>
            <a:off x="525311" y="1082040"/>
            <a:ext cx="4009057" cy="46939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FORMULA:</a:t>
            </a:r>
          </a:p>
          <a:p>
            <a:r>
              <a:rPr lang="en-US" dirty="0"/>
              <a:t>-COUNTA('Orders - copy'!A2:A9995)</a:t>
            </a:r>
          </a:p>
          <a:p>
            <a:r>
              <a:rPr lang="en-US" dirty="0"/>
              <a:t>-COUNTIF('Orders - copy'!Y2:Y9995,"Yes")</a:t>
            </a:r>
          </a:p>
          <a:p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-A6/A3</a:t>
            </a:r>
            <a:r>
              <a:rPr lang="en-IN" dirty="0"/>
              <a:t> </a:t>
            </a:r>
            <a:endParaRPr lang="en-US" dirty="0"/>
          </a:p>
          <a:p>
            <a:r>
              <a:rPr lang="en-US" dirty="0"/>
              <a:t>-SUMIFS('Orders - copy'!V2:V9995,'Orders - copy'!Y2:Y9995,"No")</a:t>
            </a:r>
          </a:p>
          <a:p>
            <a:r>
              <a:rPr lang="en-US" dirty="0"/>
              <a:t>-SUMIFS('Orders - copy'!X2:X9995,'Orders - copy'!X2:X9995,"&gt;0",'Orders - copy'!Y2:Y9995,"No")</a:t>
            </a:r>
          </a:p>
          <a:p>
            <a:r>
              <a:rPr lang="en-US" dirty="0"/>
              <a:t>-ABS(SUMIFS('Orders - copy'!X2:X9995,'Orders - copy'!X2:X9995,"&lt;0"))</a:t>
            </a:r>
          </a:p>
          <a:p>
            <a:r>
              <a:rPr lang="en-US" dirty="0"/>
              <a:t>-A18/A12</a:t>
            </a:r>
          </a:p>
          <a:p>
            <a:r>
              <a:rPr lang="en-US" dirty="0"/>
              <a:t>-A18/A15</a:t>
            </a:r>
          </a:p>
          <a:p>
            <a:endParaRPr lang="en-IN" dirty="0"/>
          </a:p>
          <a:p>
            <a:endParaRPr lang="en-IN" b="1" dirty="0"/>
          </a:p>
          <a:p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2DB953-6FE6-3491-A8C1-236D25695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649" y="962314"/>
            <a:ext cx="6926112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78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2280-7AB0-46FA-9BEE-D2835E9C5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5145-B64A-31BD-65BB-F051474F8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615" y="130837"/>
            <a:ext cx="3536305" cy="814043"/>
          </a:xfrm>
        </p:spPr>
        <p:txBody>
          <a:bodyPr>
            <a:normAutofit/>
          </a:bodyPr>
          <a:lstStyle/>
          <a:p>
            <a:r>
              <a:rPr lang="en-IN" sz="40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Question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64AE7D-5E2A-6653-406D-FC2974D1AAEB}"/>
              </a:ext>
            </a:extLst>
          </p:cNvPr>
          <p:cNvSpPr/>
          <p:nvPr/>
        </p:nvSpPr>
        <p:spPr>
          <a:xfrm>
            <a:off x="7914640" y="1239520"/>
            <a:ext cx="3058786" cy="2072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FEC226-4DC9-0D10-CB75-8C5FD072E3EE}"/>
              </a:ext>
            </a:extLst>
          </p:cNvPr>
          <p:cNvSpPr/>
          <p:nvPr/>
        </p:nvSpPr>
        <p:spPr>
          <a:xfrm>
            <a:off x="8138160" y="381000"/>
            <a:ext cx="3657600" cy="18796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Inference:</a:t>
            </a:r>
          </a:p>
          <a:p>
            <a:r>
              <a:rPr lang="en-IN" dirty="0"/>
              <a:t>Shipping mode Standard class has high </a:t>
            </a:r>
            <a:r>
              <a:rPr lang="en-IN" dirty="0" err="1"/>
              <a:t>avg</a:t>
            </a:r>
            <a:r>
              <a:rPr lang="en-IN" dirty="0"/>
              <a:t> duration .</a:t>
            </a:r>
          </a:p>
          <a:p>
            <a:r>
              <a:rPr lang="en-IN" dirty="0"/>
              <a:t>Thus it take more duration to ship.</a:t>
            </a:r>
          </a:p>
          <a:p>
            <a:r>
              <a:rPr lang="en-IN" dirty="0"/>
              <a:t>Same day mode has the lowest delivery time.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54B49-0278-013C-D19B-8752F0A3A4AB}"/>
              </a:ext>
            </a:extLst>
          </p:cNvPr>
          <p:cNvSpPr/>
          <p:nvPr/>
        </p:nvSpPr>
        <p:spPr>
          <a:xfrm>
            <a:off x="8138160" y="2489200"/>
            <a:ext cx="3657600" cy="199136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Insights:</a:t>
            </a:r>
          </a:p>
          <a:p>
            <a:r>
              <a:rPr lang="en-IN" dirty="0"/>
              <a:t>Create pivot table with the data.</a:t>
            </a:r>
          </a:p>
          <a:p>
            <a:r>
              <a:rPr lang="en-IN" dirty="0"/>
              <a:t>Add </a:t>
            </a:r>
            <a:r>
              <a:rPr lang="en-IN" dirty="0" err="1"/>
              <a:t>shipmode</a:t>
            </a:r>
            <a:r>
              <a:rPr lang="en-IN" dirty="0"/>
              <a:t> in rows</a:t>
            </a:r>
          </a:p>
          <a:p>
            <a:r>
              <a:rPr lang="en-IN" dirty="0"/>
              <a:t>Add duration in values</a:t>
            </a:r>
          </a:p>
          <a:p>
            <a:r>
              <a:rPr lang="en-IN" dirty="0"/>
              <a:t>Plot Bar chart with the table</a:t>
            </a:r>
          </a:p>
          <a:p>
            <a:endParaRPr lang="en-IN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20506-8AF3-9D73-A79C-97489E02A729}"/>
              </a:ext>
            </a:extLst>
          </p:cNvPr>
          <p:cNvSpPr/>
          <p:nvPr/>
        </p:nvSpPr>
        <p:spPr>
          <a:xfrm>
            <a:off x="8138160" y="4678680"/>
            <a:ext cx="3657600" cy="18796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FORMULA:</a:t>
            </a:r>
          </a:p>
          <a:p>
            <a:r>
              <a:rPr lang="en-IN" dirty="0"/>
              <a:t>Pivot and chart insertion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0990D-65EF-E122-4755-946A5C21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61" y="1287455"/>
            <a:ext cx="7123760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13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BD7CE-5280-586E-C969-98EC76973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A47B0-5752-D6C5-F638-7C46356A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615" y="130837"/>
            <a:ext cx="3536305" cy="814043"/>
          </a:xfrm>
        </p:spPr>
        <p:txBody>
          <a:bodyPr>
            <a:normAutofit/>
          </a:bodyPr>
          <a:lstStyle/>
          <a:p>
            <a:r>
              <a:rPr lang="en-IN" sz="40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Question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CDACE8-2438-7274-731E-1C753F501E4B}"/>
              </a:ext>
            </a:extLst>
          </p:cNvPr>
          <p:cNvSpPr/>
          <p:nvPr/>
        </p:nvSpPr>
        <p:spPr>
          <a:xfrm>
            <a:off x="7914640" y="1239520"/>
            <a:ext cx="3058786" cy="2072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68D587-6230-70F2-7B03-9FA26B64D32D}"/>
              </a:ext>
            </a:extLst>
          </p:cNvPr>
          <p:cNvSpPr/>
          <p:nvPr/>
        </p:nvSpPr>
        <p:spPr>
          <a:xfrm>
            <a:off x="8138160" y="130836"/>
            <a:ext cx="3657600" cy="175723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INSIGHTS:</a:t>
            </a:r>
          </a:p>
          <a:p>
            <a:r>
              <a:rPr lang="en-IN" dirty="0"/>
              <a:t>Segment containing the sales between 10000-20000 seems to be more valuable. They have a high profitability comparing to the other segments.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1BCA47-192D-C56E-C852-F67B1CF5F0CE}"/>
              </a:ext>
            </a:extLst>
          </p:cNvPr>
          <p:cNvSpPr/>
          <p:nvPr/>
        </p:nvSpPr>
        <p:spPr>
          <a:xfrm>
            <a:off x="8138160" y="1888067"/>
            <a:ext cx="3657600" cy="227584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Inference:</a:t>
            </a:r>
          </a:p>
          <a:p>
            <a:r>
              <a:rPr lang="en-IN" dirty="0"/>
              <a:t>Take the value of </a:t>
            </a:r>
            <a:r>
              <a:rPr lang="en-IN" dirty="0" err="1"/>
              <a:t>of</a:t>
            </a:r>
            <a:r>
              <a:rPr lang="en-IN" dirty="0"/>
              <a:t> sales in row and group them with the </a:t>
            </a:r>
            <a:r>
              <a:rPr lang="en-IN" dirty="0" err="1"/>
              <a:t>customername</a:t>
            </a:r>
            <a:r>
              <a:rPr lang="en-IN" dirty="0"/>
              <a:t>,</a:t>
            </a:r>
          </a:p>
          <a:p>
            <a:r>
              <a:rPr lang="en-IN" dirty="0"/>
              <a:t>- Keep profit in value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381E3-4257-160E-98E5-1FB1ED0B6EAF}"/>
              </a:ext>
            </a:extLst>
          </p:cNvPr>
          <p:cNvSpPr/>
          <p:nvPr/>
        </p:nvSpPr>
        <p:spPr>
          <a:xfrm>
            <a:off x="8138160" y="4264715"/>
            <a:ext cx="3657600" cy="227584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FORMULA:</a:t>
            </a:r>
          </a:p>
          <a:p>
            <a:r>
              <a:rPr lang="en-IN" dirty="0"/>
              <a:t>Pivot 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87261-8DCD-023D-BE03-9057BFF8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11278"/>
            <a:ext cx="7609840" cy="425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4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2E128-1840-4CF1-404E-00763C741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BFF41-E9B0-B883-ABFE-356C5654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615" y="130837"/>
            <a:ext cx="3536305" cy="814043"/>
          </a:xfrm>
        </p:spPr>
        <p:txBody>
          <a:bodyPr>
            <a:normAutofit/>
          </a:bodyPr>
          <a:lstStyle/>
          <a:p>
            <a:r>
              <a:rPr lang="en-IN" sz="40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Question 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594E3-6061-D593-EFAE-D97DCD9C86E4}"/>
              </a:ext>
            </a:extLst>
          </p:cNvPr>
          <p:cNvSpPr/>
          <p:nvPr/>
        </p:nvSpPr>
        <p:spPr>
          <a:xfrm>
            <a:off x="7914640" y="1239520"/>
            <a:ext cx="3058786" cy="2072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9DB1DA-2BCD-8D53-F17B-33A4FCFD1DFF}"/>
              </a:ext>
            </a:extLst>
          </p:cNvPr>
          <p:cNvSpPr/>
          <p:nvPr/>
        </p:nvSpPr>
        <p:spPr>
          <a:xfrm>
            <a:off x="8138160" y="60772"/>
            <a:ext cx="3657600" cy="202202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INSIGHTS:</a:t>
            </a:r>
          </a:p>
          <a:p>
            <a:r>
              <a:rPr lang="en-IN" dirty="0"/>
              <a:t>Category Technology with subcategory Phone  has a high sales. Category  office supplies and subcategory fasteners has less sales compared to the other category and hence need more improvement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7E726-49BD-595A-729A-8CC2C9E2376F}"/>
              </a:ext>
            </a:extLst>
          </p:cNvPr>
          <p:cNvSpPr/>
          <p:nvPr/>
        </p:nvSpPr>
        <p:spPr>
          <a:xfrm>
            <a:off x="8138160" y="2275840"/>
            <a:ext cx="3657600" cy="2286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inference</a:t>
            </a:r>
          </a:p>
          <a:p>
            <a:pPr marL="285750" indent="-285750">
              <a:buFontTx/>
              <a:buChar char="-"/>
            </a:pPr>
            <a:r>
              <a:rPr lang="en-IN" dirty="0"/>
              <a:t>Create a pivot table</a:t>
            </a:r>
          </a:p>
          <a:p>
            <a:pPr marL="285750" indent="-285750">
              <a:buFontTx/>
              <a:buChar char="-"/>
            </a:pPr>
            <a:r>
              <a:rPr lang="en-IN" dirty="0"/>
              <a:t>Have </a:t>
            </a:r>
            <a:r>
              <a:rPr lang="en-IN" dirty="0" err="1"/>
              <a:t>categoryand</a:t>
            </a:r>
            <a:r>
              <a:rPr lang="en-IN" dirty="0"/>
              <a:t> sub category in row and sales, </a:t>
            </a:r>
            <a:r>
              <a:rPr lang="en-IN" dirty="0" err="1"/>
              <a:t>profit_margin</a:t>
            </a:r>
            <a:r>
              <a:rPr lang="en-IN" dirty="0"/>
              <a:t> in value </a:t>
            </a:r>
          </a:p>
          <a:p>
            <a:endParaRPr lang="en-IN" dirty="0"/>
          </a:p>
          <a:p>
            <a:endParaRPr lang="en-IN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79B8B-43E6-1F82-8614-D741418A49C4}"/>
              </a:ext>
            </a:extLst>
          </p:cNvPr>
          <p:cNvSpPr/>
          <p:nvPr/>
        </p:nvSpPr>
        <p:spPr>
          <a:xfrm>
            <a:off x="8138160" y="4749988"/>
            <a:ext cx="3657600" cy="204724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FORMULA:</a:t>
            </a:r>
          </a:p>
          <a:p>
            <a:r>
              <a:rPr lang="en-IN" dirty="0"/>
              <a:t>Pivot table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997916-A388-D60E-D36D-E152301DE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97" y="1071786"/>
            <a:ext cx="764964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17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65C4F-5C2E-BFEE-4D32-7A7D96195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8825-36BD-DDC6-F1B8-97DC1D981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615" y="130837"/>
            <a:ext cx="3536305" cy="814043"/>
          </a:xfrm>
        </p:spPr>
        <p:txBody>
          <a:bodyPr>
            <a:normAutofit/>
          </a:bodyPr>
          <a:lstStyle/>
          <a:p>
            <a:r>
              <a:rPr lang="en-IN" sz="40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Question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C38C5C-3967-9720-B6FC-59B099BFF8E1}"/>
              </a:ext>
            </a:extLst>
          </p:cNvPr>
          <p:cNvSpPr/>
          <p:nvPr/>
        </p:nvSpPr>
        <p:spPr>
          <a:xfrm>
            <a:off x="7914640" y="1239520"/>
            <a:ext cx="3058786" cy="2072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1CFC1E-5735-D709-A56A-61FC4A58ACAC}"/>
              </a:ext>
            </a:extLst>
          </p:cNvPr>
          <p:cNvSpPr/>
          <p:nvPr/>
        </p:nvSpPr>
        <p:spPr>
          <a:xfrm>
            <a:off x="8382000" y="2097635"/>
            <a:ext cx="3657600" cy="258126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Inference:</a:t>
            </a:r>
          </a:p>
          <a:p>
            <a:pPr marL="285750" indent="-285750">
              <a:buFontTx/>
              <a:buChar char="-"/>
            </a:pPr>
            <a:r>
              <a:rPr lang="en-IN" dirty="0"/>
              <a:t>Create a pivot table</a:t>
            </a:r>
          </a:p>
          <a:p>
            <a:pPr marL="285750" indent="-285750">
              <a:buFontTx/>
              <a:buChar char="-"/>
            </a:pPr>
            <a:r>
              <a:rPr lang="en-IN" dirty="0"/>
              <a:t>Have Region in row </a:t>
            </a:r>
          </a:p>
          <a:p>
            <a:pPr marL="285750" indent="-285750">
              <a:buFontTx/>
              <a:buChar char="-"/>
            </a:pPr>
            <a:r>
              <a:rPr lang="en-IN" dirty="0"/>
              <a:t>Sales and profit in value </a:t>
            </a:r>
          </a:p>
          <a:p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5ACB5C-D6FD-A64C-CC9D-B7EA43867852}"/>
              </a:ext>
            </a:extLst>
          </p:cNvPr>
          <p:cNvSpPr/>
          <p:nvPr/>
        </p:nvSpPr>
        <p:spPr>
          <a:xfrm>
            <a:off x="8382000" y="4896932"/>
            <a:ext cx="3657600" cy="18796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FORMULA:</a:t>
            </a:r>
          </a:p>
          <a:p>
            <a:r>
              <a:rPr lang="en-IN" dirty="0"/>
              <a:t>Pivot table</a:t>
            </a:r>
            <a:endParaRPr lang="en-IN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3CA130-D995-EA06-1045-4576E7C8FC09}"/>
              </a:ext>
            </a:extLst>
          </p:cNvPr>
          <p:cNvSpPr/>
          <p:nvPr/>
        </p:nvSpPr>
        <p:spPr>
          <a:xfrm>
            <a:off x="8382000" y="0"/>
            <a:ext cx="3657600" cy="18796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INSIGHTS:</a:t>
            </a:r>
          </a:p>
          <a:p>
            <a:r>
              <a:rPr lang="en-IN" dirty="0"/>
              <a:t>West region has the high sales and profit.</a:t>
            </a:r>
          </a:p>
          <a:p>
            <a:r>
              <a:rPr lang="en-IN" dirty="0"/>
              <a:t>South has less sales and profit compared to the others region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7165C-82E3-B58A-D4E1-41AFEDB17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06" y="927154"/>
            <a:ext cx="4702582" cy="2340962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BD71B97-7961-2712-3054-A22E3F4F3B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2854358"/>
              </p:ext>
            </p:extLst>
          </p:nvPr>
        </p:nvGraphicFramePr>
        <p:xfrm>
          <a:off x="1198359" y="3429000"/>
          <a:ext cx="36703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6273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6FE43-2603-0018-12A7-547710135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68F1-45F6-B0F0-C44C-BF84B3C0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615" y="130837"/>
            <a:ext cx="3536305" cy="814043"/>
          </a:xfrm>
        </p:spPr>
        <p:txBody>
          <a:bodyPr>
            <a:normAutofit/>
          </a:bodyPr>
          <a:lstStyle/>
          <a:p>
            <a:r>
              <a:rPr lang="en-IN" sz="40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Question 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8CD510-38EB-44FF-F03C-B9DECCF95373}"/>
              </a:ext>
            </a:extLst>
          </p:cNvPr>
          <p:cNvSpPr/>
          <p:nvPr/>
        </p:nvSpPr>
        <p:spPr>
          <a:xfrm>
            <a:off x="7914640" y="1239520"/>
            <a:ext cx="3058786" cy="2072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DC5C27-66D5-C38A-A6B9-9630E7829608}"/>
              </a:ext>
            </a:extLst>
          </p:cNvPr>
          <p:cNvSpPr/>
          <p:nvPr/>
        </p:nvSpPr>
        <p:spPr>
          <a:xfrm>
            <a:off x="8300720" y="130836"/>
            <a:ext cx="3657600" cy="237868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INSIGHTS:</a:t>
            </a:r>
          </a:p>
          <a:p>
            <a:r>
              <a:rPr lang="en-IN" dirty="0"/>
              <a:t>From the data it seems that discount and sales have a very weak negative correlation .</a:t>
            </a:r>
          </a:p>
          <a:p>
            <a:r>
              <a:rPr lang="en-IN" dirty="0"/>
              <a:t>Discount and profit also have very weak </a:t>
            </a:r>
            <a:r>
              <a:rPr lang="en-IN" dirty="0" err="1"/>
              <a:t>nrgative</a:t>
            </a:r>
            <a:r>
              <a:rPr lang="en-IN" dirty="0"/>
              <a:t> correlation</a:t>
            </a:r>
          </a:p>
          <a:p>
            <a:r>
              <a:rPr lang="en-IN" dirty="0" err="1"/>
              <a:t>Dicount</a:t>
            </a:r>
            <a:r>
              <a:rPr lang="en-IN" dirty="0"/>
              <a:t> rate and profit margin have strong negative correlation</a:t>
            </a:r>
          </a:p>
          <a:p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CE5089-4664-22D6-E771-1870D0887DE5}"/>
              </a:ext>
            </a:extLst>
          </p:cNvPr>
          <p:cNvSpPr/>
          <p:nvPr/>
        </p:nvSpPr>
        <p:spPr>
          <a:xfrm>
            <a:off x="8300720" y="2468880"/>
            <a:ext cx="3657600" cy="28447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Inference:</a:t>
            </a:r>
          </a:p>
          <a:p>
            <a:r>
              <a:rPr lang="en-IN" dirty="0"/>
              <a:t>Take the value of discount, sales and profit .</a:t>
            </a:r>
          </a:p>
          <a:p>
            <a:r>
              <a:rPr lang="en-IN" dirty="0"/>
              <a:t>Calculate the correlation using the formula.</a:t>
            </a:r>
          </a:p>
          <a:p>
            <a:r>
              <a:rPr lang="en-IN" dirty="0"/>
              <a:t>Plot the scatter plot to get more insights</a:t>
            </a:r>
          </a:p>
          <a:p>
            <a:r>
              <a:rPr lang="en-IN" dirty="0"/>
              <a:t>Also calculate correlation for profit margin and discount rate.</a:t>
            </a:r>
          </a:p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F7F11F-C951-666E-B13E-C35D2B286615}"/>
              </a:ext>
            </a:extLst>
          </p:cNvPr>
          <p:cNvSpPr/>
          <p:nvPr/>
        </p:nvSpPr>
        <p:spPr>
          <a:xfrm>
            <a:off x="8300720" y="5433673"/>
            <a:ext cx="3657600" cy="129348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FORMULA:</a:t>
            </a:r>
          </a:p>
          <a:p>
            <a:r>
              <a:rPr lang="en-IN" dirty="0"/>
              <a:t>Pivot table and chart insertion</a:t>
            </a:r>
          </a:p>
          <a:p>
            <a:r>
              <a:rPr lang="en-IN" b="1" dirty="0"/>
              <a:t>=</a:t>
            </a:r>
            <a:r>
              <a:rPr lang="en-IN" b="1" dirty="0" err="1"/>
              <a:t>correl</a:t>
            </a:r>
            <a:r>
              <a:rPr lang="en-IN" b="1" dirty="0"/>
              <a:t>()</a:t>
            </a:r>
          </a:p>
          <a:p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648A6-5900-7280-71BC-50F160CC5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1424325"/>
            <a:ext cx="7914640" cy="400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24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84D1C-39A3-187D-3752-14A77D121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458EF-078F-DEF4-35F7-5FB535F88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58" y="-107302"/>
            <a:ext cx="3536305" cy="814043"/>
          </a:xfrm>
        </p:spPr>
        <p:txBody>
          <a:bodyPr>
            <a:normAutofit/>
          </a:bodyPr>
          <a:lstStyle/>
          <a:p>
            <a:r>
              <a:rPr lang="en-IN" sz="40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Question 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12F35F-F596-5CA6-BE7B-7745846CE413}"/>
              </a:ext>
            </a:extLst>
          </p:cNvPr>
          <p:cNvSpPr/>
          <p:nvPr/>
        </p:nvSpPr>
        <p:spPr>
          <a:xfrm>
            <a:off x="7914640" y="1239520"/>
            <a:ext cx="3058786" cy="2072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E8CF4C-C832-7DA5-5BB0-8DF3D3E63183}"/>
              </a:ext>
            </a:extLst>
          </p:cNvPr>
          <p:cNvSpPr/>
          <p:nvPr/>
        </p:nvSpPr>
        <p:spPr>
          <a:xfrm>
            <a:off x="295358" y="4244408"/>
            <a:ext cx="3657600" cy="189705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 saturation metric is total sales divided by number of customers in that region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South has the lowest saturation metric 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AB47CA-7FA8-4C93-2346-BA69F18E34AE}"/>
              </a:ext>
            </a:extLst>
          </p:cNvPr>
          <p:cNvSpPr/>
          <p:nvPr/>
        </p:nvSpPr>
        <p:spPr>
          <a:xfrm>
            <a:off x="4469683" y="3950632"/>
            <a:ext cx="3657600" cy="249160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Inference: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Took </a:t>
            </a:r>
            <a:r>
              <a:rPr lang="en-IN" dirty="0" err="1"/>
              <a:t>uniques</a:t>
            </a:r>
            <a:r>
              <a:rPr lang="en-IN" dirty="0"/>
              <a:t> of regions with their profit and sales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Also found the no of customers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Found the saturation metric with the formula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7ECE18-81D3-C961-3A9A-19C40A12D60C}"/>
              </a:ext>
            </a:extLst>
          </p:cNvPr>
          <p:cNvSpPr/>
          <p:nvPr/>
        </p:nvSpPr>
        <p:spPr>
          <a:xfrm>
            <a:off x="8300720" y="4847563"/>
            <a:ext cx="3657600" cy="18796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FORMULA:</a:t>
            </a:r>
          </a:p>
          <a:p>
            <a:r>
              <a:rPr lang="en-US" b="1" dirty="0"/>
              <a:t>Saturation metric= (current sales - previous sales)/previous sales</a:t>
            </a:r>
            <a:endParaRPr lang="en-IN" b="1" dirty="0"/>
          </a:p>
          <a:p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9C3141-254F-F07A-AE91-98BDE0790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542" y="533656"/>
            <a:ext cx="12289084" cy="341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70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84D1C-39A3-187D-3752-14A77D121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458EF-078F-DEF4-35F7-5FB535F88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58" y="-107302"/>
            <a:ext cx="3536305" cy="814043"/>
          </a:xfrm>
        </p:spPr>
        <p:txBody>
          <a:bodyPr>
            <a:normAutofit/>
          </a:bodyPr>
          <a:lstStyle/>
          <a:p>
            <a:r>
              <a:rPr lang="en-IN" sz="40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Question 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12F35F-F596-5CA6-BE7B-7745846CE413}"/>
              </a:ext>
            </a:extLst>
          </p:cNvPr>
          <p:cNvSpPr/>
          <p:nvPr/>
        </p:nvSpPr>
        <p:spPr>
          <a:xfrm>
            <a:off x="7914640" y="1239520"/>
            <a:ext cx="3058786" cy="2072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E8CF4C-C832-7DA5-5BB0-8DF3D3E63183}"/>
              </a:ext>
            </a:extLst>
          </p:cNvPr>
          <p:cNvSpPr/>
          <p:nvPr/>
        </p:nvSpPr>
        <p:spPr>
          <a:xfrm>
            <a:off x="80563" y="4847563"/>
            <a:ext cx="3657600" cy="189705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There is unique customer who bought repeated product = 769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By the formula retention rate is 0.969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AB47CA-7FA8-4C93-2346-BA69F18E34AE}"/>
              </a:ext>
            </a:extLst>
          </p:cNvPr>
          <p:cNvSpPr/>
          <p:nvPr/>
        </p:nvSpPr>
        <p:spPr>
          <a:xfrm>
            <a:off x="4267200" y="4550289"/>
            <a:ext cx="3657600" cy="249160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Inference:</a:t>
            </a:r>
          </a:p>
          <a:p>
            <a:r>
              <a:rPr lang="en-IN" dirty="0"/>
              <a:t>Find the customer purchased more than one order and get the count</a:t>
            </a:r>
          </a:p>
          <a:p>
            <a:r>
              <a:rPr lang="en-IN" dirty="0"/>
              <a:t>- Find retention percentage by dividing </a:t>
            </a:r>
            <a:r>
              <a:rPr lang="en-IN" dirty="0" err="1"/>
              <a:t>repated</a:t>
            </a:r>
            <a:r>
              <a:rPr lang="en-IN" dirty="0"/>
              <a:t> customer by total customer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7ECE18-81D3-C961-3A9A-19C40A12D60C}"/>
              </a:ext>
            </a:extLst>
          </p:cNvPr>
          <p:cNvSpPr/>
          <p:nvPr/>
        </p:nvSpPr>
        <p:spPr>
          <a:xfrm>
            <a:off x="8209997" y="4678680"/>
            <a:ext cx="3657600" cy="18796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FORMULA:</a:t>
            </a:r>
          </a:p>
          <a:p>
            <a:r>
              <a:rPr lang="en-IN" dirty="0"/>
              <a:t>= COUNTA(I1:I769)</a:t>
            </a:r>
          </a:p>
          <a:p>
            <a:r>
              <a:rPr lang="en-IN" dirty="0"/>
              <a:t>= COUNTA(J2#)</a:t>
            </a:r>
          </a:p>
          <a:p>
            <a:r>
              <a:rPr lang="en-IN" dirty="0"/>
              <a:t>=G4/G5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78448C-DE7A-C363-F45D-252D99A2E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20" y="706741"/>
            <a:ext cx="9692640" cy="356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1784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e22c4a24-8391-4afe-803b-db225f58e3e9</TitusGUID>
  <TitusMetadata xmlns="">eyJucyI6Imh0dHA6XC9cL3d3dy50aXR1cy5jb21cL25zXC9MYXRlbnRWaWV3IiwicHJvcHMiOlt7Im4iOiJDbGFzc2lmaWNhdGlvbiIsInZhbHMiOlt7InZhbHVlIjoiTFZfQzBORjFEM05UMUFMIn1dfSx7Im4iOiJDb250YWluc1BJSSIsInZhbHMiOlt7InZhbHVlIjoiTm8ifV19XX0=</TitusMetadata>
</titus>
</file>

<file path=customXml/itemProps1.xml><?xml version="1.0" encoding="utf-8"?>
<ds:datastoreItem xmlns:ds="http://schemas.openxmlformats.org/officeDocument/2006/customXml" ds:itemID="{A1258F1D-E942-4459-978F-D1510D97D831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3090</TotalTime>
  <Words>616</Words>
  <Application>Microsoft Office PowerPoint</Application>
  <PresentationFormat>Widescreen</PresentationFormat>
  <Paragraphs>95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Microsoft Sans Serif</vt:lpstr>
      <vt:lpstr>Tw Cen MT</vt:lpstr>
      <vt:lpstr>Droplet</vt:lpstr>
      <vt:lpstr>Excel Final Re-Assessment</vt:lpstr>
      <vt:lpstr>Question 1</vt:lpstr>
      <vt:lpstr>Question 2</vt:lpstr>
      <vt:lpstr>Question 3</vt:lpstr>
      <vt:lpstr>Question 4</vt:lpstr>
      <vt:lpstr>Question 5</vt:lpstr>
      <vt:lpstr>Question 6</vt:lpstr>
      <vt:lpstr>Question 7</vt:lpstr>
      <vt:lpstr>Question 8</vt:lpstr>
      <vt:lpstr>DashBoard</vt:lpstr>
      <vt:lpstr>Dash 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final assessment</dc:title>
  <dc:creator>Denisha Priya G</dc:creator>
  <cp:keywords>Classification=LV_C0NF1D3NT1AL</cp:keywords>
  <cp:lastModifiedBy>Denisha Priya G</cp:lastModifiedBy>
  <cp:revision>23</cp:revision>
  <dcterms:created xsi:type="dcterms:W3CDTF">2024-02-28T07:43:18Z</dcterms:created>
  <dcterms:modified xsi:type="dcterms:W3CDTF">2024-03-27T11:51:30Z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e22c4a24-8391-4afe-803b-db225f58e3e9</vt:lpwstr>
  </property>
  <property fmtid="{D5CDD505-2E9C-101B-9397-08002B2CF9AE}" pid="3" name="Classification">
    <vt:lpwstr>LV_C0NF1D3NT1AL</vt:lpwstr>
  </property>
  <property fmtid="{D5CDD505-2E9C-101B-9397-08002B2CF9AE}" pid="4" name="ContainsPII">
    <vt:lpwstr>No</vt:lpwstr>
  </property>
</Properties>
</file>